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E2C-6043-4515-8B7B-BEB27EBA72A3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117E-5CF6-4639-8D51-8C2784246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548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E2C-6043-4515-8B7B-BEB27EBA72A3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117E-5CF6-4639-8D51-8C2784246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30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E2C-6043-4515-8B7B-BEB27EBA72A3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117E-5CF6-4639-8D51-8C2784246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544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E2C-6043-4515-8B7B-BEB27EBA72A3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117E-5CF6-4639-8D51-8C2784246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50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E2C-6043-4515-8B7B-BEB27EBA72A3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117E-5CF6-4639-8D51-8C2784246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5813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E2C-6043-4515-8B7B-BEB27EBA72A3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117E-5CF6-4639-8D51-8C2784246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626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E2C-6043-4515-8B7B-BEB27EBA72A3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117E-5CF6-4639-8D51-8C2784246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265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E2C-6043-4515-8B7B-BEB27EBA72A3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117E-5CF6-4639-8D51-8C2784246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38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E2C-6043-4515-8B7B-BEB27EBA72A3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117E-5CF6-4639-8D51-8C2784246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16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E2C-6043-4515-8B7B-BEB27EBA72A3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117E-5CF6-4639-8D51-8C2784246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129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EBDE2C-6043-4515-8B7B-BEB27EBA72A3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C117E-5CF6-4639-8D51-8C2784246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640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BDE2C-6043-4515-8B7B-BEB27EBA72A3}" type="datetimeFigureOut">
              <a:rPr lang="ru-RU" smtClean="0"/>
              <a:t>08.04.2019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C117E-5CF6-4639-8D51-8C27842467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15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3663" y="2636912"/>
            <a:ext cx="6408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Таблицы в </a:t>
            </a:r>
            <a:r>
              <a:rPr lang="en-US" sz="4800" b="1" dirty="0" smtClean="0"/>
              <a:t>HTML</a:t>
            </a:r>
            <a:endParaRPr lang="ru-RU" sz="4800" b="1" dirty="0"/>
          </a:p>
        </p:txBody>
      </p:sp>
    </p:spTree>
    <p:extLst>
      <p:ext uri="{BB962C8B-B14F-4D97-AF65-F5344CB8AC3E}">
        <p14:creationId xmlns:p14="http://schemas.microsoft.com/office/powerpoint/2010/main" val="1317695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806397"/>
              </p:ext>
            </p:extLst>
          </p:nvPr>
        </p:nvGraphicFramePr>
        <p:xfrm>
          <a:off x="467544" y="764704"/>
          <a:ext cx="8208912" cy="4754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04456"/>
                <a:gridCol w="4104456"/>
              </a:tblGrid>
              <a:tr h="562006"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ТЭГ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Назначение</a:t>
                      </a:r>
                      <a:endParaRPr lang="ru-RU" sz="3600" b="1" dirty="0"/>
                    </a:p>
                  </a:txBody>
                  <a:tcPr/>
                </a:tc>
              </a:tr>
              <a:tr h="562006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&lt;table&gt;</a:t>
                      </a:r>
                      <a:r>
                        <a:rPr lang="en-US" sz="3600" baseline="0" dirty="0" smtClean="0"/>
                        <a:t> …</a:t>
                      </a:r>
                      <a:r>
                        <a:rPr lang="ru-RU" sz="3600" baseline="0" dirty="0" smtClean="0"/>
                        <a:t> </a:t>
                      </a:r>
                      <a:r>
                        <a:rPr lang="en-US" sz="3600" baseline="0" dirty="0" smtClean="0"/>
                        <a:t>&lt;/table&gt;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Начинает и заканчивает таблицу</a:t>
                      </a:r>
                      <a:endParaRPr lang="ru-RU" sz="3600" dirty="0"/>
                    </a:p>
                  </a:txBody>
                  <a:tcPr/>
                </a:tc>
              </a:tr>
              <a:tr h="562006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&lt;</a:t>
                      </a:r>
                      <a:r>
                        <a:rPr lang="en-US" sz="3600" dirty="0" err="1" smtClean="0"/>
                        <a:t>tr</a:t>
                      </a:r>
                      <a:r>
                        <a:rPr lang="en-US" sz="3600" dirty="0" smtClean="0"/>
                        <a:t>&gt; … &lt;/</a:t>
                      </a:r>
                      <a:r>
                        <a:rPr lang="en-US" sz="3600" dirty="0" err="1" smtClean="0"/>
                        <a:t>tr</a:t>
                      </a:r>
                      <a:r>
                        <a:rPr lang="en-US" sz="3600" dirty="0" smtClean="0"/>
                        <a:t>&gt;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Начинает и заканчивает строку</a:t>
                      </a:r>
                      <a:endParaRPr lang="ru-RU" sz="3600" dirty="0"/>
                    </a:p>
                  </a:txBody>
                  <a:tcPr/>
                </a:tc>
              </a:tr>
              <a:tr h="562006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&lt;td&gt; … &lt;/td&gt;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Начинает и заканчивает ячейку</a:t>
                      </a:r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06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790022"/>
              </p:ext>
            </p:extLst>
          </p:nvPr>
        </p:nvGraphicFramePr>
        <p:xfrm>
          <a:off x="467544" y="764704"/>
          <a:ext cx="8208912" cy="50405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04456"/>
                <a:gridCol w="4104456"/>
              </a:tblGrid>
              <a:tr h="1102623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Код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Таблица</a:t>
                      </a:r>
                      <a:endParaRPr lang="ru-RU" sz="3600" b="1" dirty="0"/>
                    </a:p>
                  </a:txBody>
                  <a:tcPr/>
                </a:tc>
              </a:tr>
              <a:tr h="3937938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&lt;table&gt;</a:t>
                      </a:r>
                    </a:p>
                    <a:p>
                      <a:r>
                        <a:rPr lang="en-US" sz="3600" dirty="0" smtClean="0"/>
                        <a:t>&lt;</a:t>
                      </a:r>
                      <a:r>
                        <a:rPr lang="en-US" sz="3600" dirty="0" err="1" smtClean="0"/>
                        <a:t>tr</a:t>
                      </a:r>
                      <a:r>
                        <a:rPr lang="en-US" sz="3600" dirty="0" smtClean="0"/>
                        <a:t>&gt;</a:t>
                      </a:r>
                    </a:p>
                    <a:p>
                      <a:r>
                        <a:rPr lang="en-US" sz="3600" dirty="0" smtClean="0"/>
                        <a:t>&lt;td&gt;</a:t>
                      </a:r>
                      <a:r>
                        <a:rPr lang="ru-RU" sz="3600" dirty="0" smtClean="0"/>
                        <a:t>Всем</a:t>
                      </a:r>
                      <a:r>
                        <a:rPr lang="en-US" sz="3600" dirty="0" smtClean="0"/>
                        <a:t>&lt;/td&gt;</a:t>
                      </a:r>
                    </a:p>
                    <a:p>
                      <a:r>
                        <a:rPr lang="en-US" sz="3600" dirty="0" smtClean="0"/>
                        <a:t>&lt;td&gt;</a:t>
                      </a:r>
                      <a:r>
                        <a:rPr lang="ru-RU" sz="3600" dirty="0" smtClean="0"/>
                        <a:t>Привет</a:t>
                      </a:r>
                      <a:r>
                        <a:rPr lang="en-US" sz="3600" dirty="0" smtClean="0"/>
                        <a:t>&lt;/td&gt;</a:t>
                      </a:r>
                    </a:p>
                    <a:p>
                      <a:r>
                        <a:rPr lang="en-US" sz="3600" dirty="0" smtClean="0"/>
                        <a:t>&lt;/</a:t>
                      </a:r>
                      <a:r>
                        <a:rPr lang="en-US" sz="3600" dirty="0" err="1" smtClean="0"/>
                        <a:t>tr</a:t>
                      </a:r>
                      <a:r>
                        <a:rPr lang="en-US" sz="3600" dirty="0" smtClean="0"/>
                        <a:t>&gt;</a:t>
                      </a:r>
                    </a:p>
                    <a:p>
                      <a:r>
                        <a:rPr lang="en-US" sz="3600" dirty="0" smtClean="0"/>
                        <a:t>&lt;/table&gt;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8731811"/>
              </p:ext>
            </p:extLst>
          </p:nvPr>
        </p:nvGraphicFramePr>
        <p:xfrm>
          <a:off x="4932040" y="2924944"/>
          <a:ext cx="3312368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611560" y="1412776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139952" y="764704"/>
            <a:ext cx="72008" cy="5040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273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7809386"/>
              </p:ext>
            </p:extLst>
          </p:nvPr>
        </p:nvGraphicFramePr>
        <p:xfrm>
          <a:off x="395536" y="404664"/>
          <a:ext cx="8208912" cy="609275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52528"/>
                <a:gridCol w="3456384"/>
              </a:tblGrid>
              <a:tr h="1307396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Код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Таблица</a:t>
                      </a:r>
                      <a:endParaRPr lang="ru-RU" sz="3600" b="1" dirty="0"/>
                    </a:p>
                  </a:txBody>
                  <a:tcPr/>
                </a:tc>
              </a:tr>
              <a:tr h="466926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&lt;table border=1 align=center width=500&gt;</a:t>
                      </a:r>
                    </a:p>
                    <a:p>
                      <a:r>
                        <a:rPr lang="en-US" sz="2800" dirty="0" smtClean="0"/>
                        <a:t>&lt;</a:t>
                      </a:r>
                      <a:r>
                        <a:rPr lang="en-US" sz="2800" dirty="0" err="1" smtClean="0"/>
                        <a:t>tr</a:t>
                      </a:r>
                      <a:r>
                        <a:rPr lang="en-US" sz="2800" dirty="0" smtClean="0"/>
                        <a:t>&gt;</a:t>
                      </a:r>
                    </a:p>
                    <a:p>
                      <a:r>
                        <a:rPr lang="en-US" sz="2800" dirty="0" smtClean="0"/>
                        <a:t>&lt;td&gt;</a:t>
                      </a:r>
                      <a:r>
                        <a:rPr lang="ru-RU" sz="2800" dirty="0" smtClean="0"/>
                        <a:t>Всем</a:t>
                      </a:r>
                      <a:r>
                        <a:rPr lang="en-US" sz="2800" dirty="0" smtClean="0"/>
                        <a:t>&lt;/td&gt;</a:t>
                      </a:r>
                    </a:p>
                    <a:p>
                      <a:r>
                        <a:rPr lang="en-US" sz="2800" dirty="0" smtClean="0"/>
                        <a:t>&lt;td&gt;</a:t>
                      </a:r>
                      <a:r>
                        <a:rPr lang="ru-RU" sz="2800" dirty="0" smtClean="0"/>
                        <a:t>Привет</a:t>
                      </a:r>
                      <a:r>
                        <a:rPr lang="en-US" sz="2800" dirty="0" smtClean="0"/>
                        <a:t>&lt;/td&gt;</a:t>
                      </a:r>
                    </a:p>
                    <a:p>
                      <a:r>
                        <a:rPr lang="en-US" sz="2800" dirty="0" smtClean="0"/>
                        <a:t>&lt;/</a:t>
                      </a:r>
                      <a:r>
                        <a:rPr lang="en-US" sz="2800" dirty="0" err="1" smtClean="0"/>
                        <a:t>tr</a:t>
                      </a:r>
                      <a:r>
                        <a:rPr lang="en-US" sz="2800" dirty="0" smtClean="0"/>
                        <a:t>&gt;</a:t>
                      </a:r>
                      <a:endParaRPr lang="ru-RU" sz="2800" dirty="0" smtClean="0"/>
                    </a:p>
                    <a:p>
                      <a:r>
                        <a:rPr lang="en-US" sz="2800" dirty="0" smtClean="0"/>
                        <a:t>&lt;</a:t>
                      </a:r>
                      <a:r>
                        <a:rPr lang="en-US" sz="2800" dirty="0" err="1" smtClean="0"/>
                        <a:t>tr</a:t>
                      </a:r>
                      <a:r>
                        <a:rPr lang="en-US" sz="2800" dirty="0" smtClean="0"/>
                        <a:t>&gt;</a:t>
                      </a:r>
                    </a:p>
                    <a:p>
                      <a:r>
                        <a:rPr lang="en-US" sz="2800" dirty="0" smtClean="0"/>
                        <a:t>&lt;td&gt;111&lt;/td&gt;</a:t>
                      </a:r>
                    </a:p>
                    <a:p>
                      <a:r>
                        <a:rPr lang="en-US" sz="2800" dirty="0" smtClean="0"/>
                        <a:t>&lt;td&gt;222&lt;/td&gt;</a:t>
                      </a:r>
                    </a:p>
                    <a:p>
                      <a:r>
                        <a:rPr lang="en-US" sz="2800" dirty="0" smtClean="0"/>
                        <a:t>&lt;/</a:t>
                      </a:r>
                      <a:r>
                        <a:rPr lang="en-US" sz="2800" dirty="0" err="1" smtClean="0"/>
                        <a:t>tr</a:t>
                      </a:r>
                      <a:r>
                        <a:rPr lang="en-US" sz="2800" dirty="0" smtClean="0"/>
                        <a:t>&gt;</a:t>
                      </a:r>
                    </a:p>
                    <a:p>
                      <a:r>
                        <a:rPr lang="en-US" sz="2800" dirty="0" smtClean="0"/>
                        <a:t>&lt;/table&gt;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1031629"/>
              </p:ext>
            </p:extLst>
          </p:nvPr>
        </p:nvGraphicFramePr>
        <p:xfrm>
          <a:off x="5436096" y="2708920"/>
          <a:ext cx="331236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Привет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611560" y="1412776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148064" y="752663"/>
            <a:ext cx="72008" cy="50405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3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633138"/>
              </p:ext>
            </p:extLst>
          </p:nvPr>
        </p:nvGraphicFramePr>
        <p:xfrm>
          <a:off x="251520" y="764704"/>
          <a:ext cx="8640960" cy="50405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560"/>
                <a:gridCol w="3600400"/>
              </a:tblGrid>
              <a:tr h="1102623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Объединение</a:t>
                      </a:r>
                      <a:r>
                        <a:rPr lang="ru-RU" sz="3600" b="1" baseline="0" dirty="0" smtClean="0"/>
                        <a:t> 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строк</a:t>
                      </a:r>
                      <a:endParaRPr lang="ru-RU" sz="3600" b="1" dirty="0"/>
                    </a:p>
                  </a:txBody>
                  <a:tcPr/>
                </a:tc>
              </a:tr>
              <a:tr h="393793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&lt;</a:t>
                      </a:r>
                      <a:r>
                        <a:rPr lang="en-US" sz="2800" dirty="0" smtClean="0"/>
                        <a:t>table border=1 align=center width=300&gt;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&lt;</a:t>
                      </a:r>
                      <a:r>
                        <a:rPr lang="en-US" sz="2800" dirty="0" err="1" smtClean="0"/>
                        <a:t>tr</a:t>
                      </a:r>
                      <a:r>
                        <a:rPr lang="en-US" sz="2800" dirty="0" smtClean="0"/>
                        <a:t>&gt;</a:t>
                      </a:r>
                    </a:p>
                    <a:p>
                      <a:r>
                        <a:rPr lang="en-US" sz="2800" dirty="0" smtClean="0"/>
                        <a:t>&lt;</a:t>
                      </a:r>
                      <a:r>
                        <a:rPr lang="en-US" sz="2800" dirty="0" smtClean="0"/>
                        <a:t>td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err="1" smtClean="0"/>
                        <a:t>rowspan</a:t>
                      </a:r>
                      <a:r>
                        <a:rPr lang="en-US" sz="2800" dirty="0" smtClean="0"/>
                        <a:t>=2&gt;</a:t>
                      </a:r>
                      <a:r>
                        <a:rPr lang="ru-RU" sz="2800" dirty="0" smtClean="0"/>
                        <a:t>Всем</a:t>
                      </a:r>
                      <a:r>
                        <a:rPr lang="en-US" sz="2800" dirty="0" smtClean="0"/>
                        <a:t>&lt;/td&gt;</a:t>
                      </a:r>
                    </a:p>
                    <a:p>
                      <a:r>
                        <a:rPr lang="en-US" sz="2800" dirty="0" smtClean="0"/>
                        <a:t>&lt;td&gt;</a:t>
                      </a:r>
                      <a:r>
                        <a:rPr lang="ru-RU" sz="2800" dirty="0" smtClean="0"/>
                        <a:t>Большой</a:t>
                      </a:r>
                      <a:r>
                        <a:rPr lang="en-US" sz="2800" dirty="0" smtClean="0"/>
                        <a:t>&lt;/td&gt;</a:t>
                      </a:r>
                    </a:p>
                    <a:p>
                      <a:r>
                        <a:rPr lang="en-US" sz="2800" dirty="0" smtClean="0"/>
                        <a:t>&lt;/</a:t>
                      </a:r>
                      <a:r>
                        <a:rPr lang="en-US" sz="2800" dirty="0" err="1" smtClean="0"/>
                        <a:t>tr</a:t>
                      </a:r>
                      <a:r>
                        <a:rPr lang="en-US" sz="2800" dirty="0" smtClean="0"/>
                        <a:t>&gt;</a:t>
                      </a:r>
                      <a:endParaRPr lang="ru-RU" sz="2800" dirty="0" smtClean="0"/>
                    </a:p>
                    <a:p>
                      <a:r>
                        <a:rPr lang="en-US" sz="2800" dirty="0" smtClean="0"/>
                        <a:t>&lt;</a:t>
                      </a:r>
                      <a:r>
                        <a:rPr lang="en-US" sz="2800" dirty="0" err="1" smtClean="0"/>
                        <a:t>tr</a:t>
                      </a:r>
                      <a:r>
                        <a:rPr lang="en-US" sz="2800" dirty="0" smtClean="0"/>
                        <a:t>&gt;&lt;td&gt;</a:t>
                      </a:r>
                      <a:r>
                        <a:rPr lang="ru-RU" sz="2800" dirty="0" smtClean="0"/>
                        <a:t>Привет</a:t>
                      </a:r>
                      <a:r>
                        <a:rPr lang="en-US" sz="2800" dirty="0" smtClean="0"/>
                        <a:t>&lt;/td&gt;&lt;/</a:t>
                      </a:r>
                      <a:r>
                        <a:rPr lang="en-US" sz="2800" dirty="0" err="1" smtClean="0"/>
                        <a:t>tr</a:t>
                      </a:r>
                      <a:r>
                        <a:rPr lang="en-US" sz="2800" dirty="0" smtClean="0"/>
                        <a:t>&gt;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&lt;/table&gt;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039030"/>
              </p:ext>
            </p:extLst>
          </p:nvPr>
        </p:nvGraphicFramePr>
        <p:xfrm>
          <a:off x="5364088" y="3140968"/>
          <a:ext cx="3312368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56184"/>
                <a:gridCol w="1656184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Всем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Большой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611560" y="1412776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148064" y="1405760"/>
            <a:ext cx="72008" cy="4392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805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261850"/>
              </p:ext>
            </p:extLst>
          </p:nvPr>
        </p:nvGraphicFramePr>
        <p:xfrm>
          <a:off x="251520" y="764704"/>
          <a:ext cx="8640960" cy="504056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40560"/>
                <a:gridCol w="3600400"/>
              </a:tblGrid>
              <a:tr h="1102623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Объединение</a:t>
                      </a:r>
                      <a:r>
                        <a:rPr lang="ru-RU" sz="3600" b="1" baseline="0" dirty="0" smtClean="0"/>
                        <a:t> 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b="1" dirty="0" smtClean="0"/>
                        <a:t>столбцов</a:t>
                      </a:r>
                      <a:endParaRPr lang="ru-RU" sz="3600" b="1" dirty="0"/>
                    </a:p>
                  </a:txBody>
                  <a:tcPr/>
                </a:tc>
              </a:tr>
              <a:tr h="393793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&lt;</a:t>
                      </a:r>
                      <a:r>
                        <a:rPr lang="en-US" sz="2800" dirty="0" smtClean="0"/>
                        <a:t>table border=1 align=center width=300&gt;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&lt;</a:t>
                      </a:r>
                      <a:r>
                        <a:rPr lang="en-US" sz="2800" dirty="0" err="1" smtClean="0"/>
                        <a:t>tr</a:t>
                      </a:r>
                      <a:r>
                        <a:rPr lang="en-US" sz="2800" dirty="0" smtClean="0"/>
                        <a:t>&gt;</a:t>
                      </a:r>
                    </a:p>
                    <a:p>
                      <a:r>
                        <a:rPr lang="en-US" sz="2800" dirty="0" smtClean="0"/>
                        <a:t>&lt;</a:t>
                      </a:r>
                      <a:r>
                        <a:rPr lang="en-US" sz="2800" dirty="0" smtClean="0"/>
                        <a:t>td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err="1" smtClean="0"/>
                        <a:t>colspan</a:t>
                      </a:r>
                      <a:r>
                        <a:rPr lang="en-US" sz="2800" dirty="0" smtClean="0"/>
                        <a:t>=2&gt;</a:t>
                      </a:r>
                      <a:r>
                        <a:rPr lang="ru-RU" sz="2800" dirty="0" smtClean="0"/>
                        <a:t>Всем</a:t>
                      </a:r>
                      <a:r>
                        <a:rPr lang="en-US" sz="2800" dirty="0" smtClean="0"/>
                        <a:t>&lt;/td&gt;</a:t>
                      </a:r>
                    </a:p>
                    <a:p>
                      <a:r>
                        <a:rPr lang="en-US" sz="2800" dirty="0" smtClean="0"/>
                        <a:t>&lt;/</a:t>
                      </a:r>
                      <a:r>
                        <a:rPr lang="en-US" sz="2800" dirty="0" err="1" smtClean="0"/>
                        <a:t>tr</a:t>
                      </a:r>
                      <a:r>
                        <a:rPr lang="en-US" sz="2800" dirty="0" smtClean="0"/>
                        <a:t>&gt;</a:t>
                      </a:r>
                      <a:endParaRPr lang="ru-RU" sz="2800" dirty="0" smtClean="0"/>
                    </a:p>
                    <a:p>
                      <a:r>
                        <a:rPr lang="en-US" sz="2800" dirty="0" smtClean="0"/>
                        <a:t>&lt;</a:t>
                      </a:r>
                      <a:r>
                        <a:rPr lang="en-US" sz="2800" dirty="0" err="1" smtClean="0"/>
                        <a:t>tr</a:t>
                      </a:r>
                      <a:r>
                        <a:rPr lang="en-US" sz="2800" dirty="0" smtClean="0"/>
                        <a:t>&gt;&lt;td&gt;</a:t>
                      </a:r>
                      <a:r>
                        <a:rPr lang="ru-RU" sz="2800" dirty="0" smtClean="0"/>
                        <a:t>Большой</a:t>
                      </a:r>
                      <a:r>
                        <a:rPr lang="en-US" sz="2800" dirty="0" smtClean="0"/>
                        <a:t>&lt;/td&gt;</a:t>
                      </a:r>
                      <a:endParaRPr lang="ru-RU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&lt;td&gt;</a:t>
                      </a:r>
                      <a:r>
                        <a:rPr lang="ru-RU" sz="2800" dirty="0" smtClean="0"/>
                        <a:t>Привет</a:t>
                      </a:r>
                      <a:r>
                        <a:rPr lang="en-US" sz="2800" dirty="0" smtClean="0"/>
                        <a:t>&lt;/td&gt;</a:t>
                      </a:r>
                      <a:endParaRPr lang="ru-RU" sz="2800" dirty="0" smtClean="0"/>
                    </a:p>
                    <a:p>
                      <a:r>
                        <a:rPr lang="en-US" sz="2800" dirty="0" smtClean="0"/>
                        <a:t>&lt;/</a:t>
                      </a:r>
                      <a:r>
                        <a:rPr lang="en-US" sz="2800" dirty="0" err="1" smtClean="0"/>
                        <a:t>tr</a:t>
                      </a:r>
                      <a:r>
                        <a:rPr lang="en-US" sz="2800" dirty="0" smtClean="0"/>
                        <a:t>&gt;</a:t>
                      </a:r>
                      <a:endParaRPr lang="en-US" sz="2800" dirty="0" smtClean="0"/>
                    </a:p>
                    <a:p>
                      <a:r>
                        <a:rPr lang="en-US" sz="2800" dirty="0" smtClean="0"/>
                        <a:t>&lt;/table&gt;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Прямая соединительная линия 4"/>
          <p:cNvCxnSpPr/>
          <p:nvPr/>
        </p:nvCxnSpPr>
        <p:spPr>
          <a:xfrm>
            <a:off x="611560" y="1412776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148064" y="1405760"/>
            <a:ext cx="72008" cy="43924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524962"/>
              </p:ext>
            </p:extLst>
          </p:nvPr>
        </p:nvGraphicFramePr>
        <p:xfrm>
          <a:off x="5868144" y="2996952"/>
          <a:ext cx="2520280" cy="975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140"/>
                <a:gridCol w="1260140"/>
              </a:tblGrid>
              <a:tr h="487946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Всем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87946">
                <a:tc>
                  <a:txBody>
                    <a:bodyPr/>
                    <a:lstStyle/>
                    <a:p>
                      <a:r>
                        <a:rPr lang="ru-RU" dirty="0" smtClean="0"/>
                        <a:t>Большой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Привет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30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611560" y="3284984"/>
            <a:ext cx="77768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644008" y="908720"/>
            <a:ext cx="72008" cy="56886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11560" y="-77849"/>
            <a:ext cx="79208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Задания </a:t>
            </a:r>
            <a:r>
              <a:rPr lang="ru-RU" sz="2400" b="1" dirty="0" smtClean="0">
                <a:solidFill>
                  <a:srgbClr val="FF0000"/>
                </a:solidFill>
              </a:rPr>
              <a:t>(</a:t>
            </a:r>
            <a:r>
              <a:rPr lang="en-US" sz="2400" b="1" dirty="0" smtClean="0">
                <a:solidFill>
                  <a:srgbClr val="FF0000"/>
                </a:solidFill>
              </a:rPr>
              <a:t>align=center border=1 width=500)</a:t>
            </a:r>
            <a:endParaRPr lang="ru-RU" sz="40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4707439"/>
              </p:ext>
            </p:extLst>
          </p:nvPr>
        </p:nvGraphicFramePr>
        <p:xfrm>
          <a:off x="1524000" y="1397000"/>
          <a:ext cx="1823864" cy="131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1932"/>
                <a:gridCol w="911932"/>
              </a:tblGrid>
              <a:tr h="65596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пн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вт</a:t>
                      </a:r>
                      <a:endParaRPr lang="ru-RU" dirty="0"/>
                    </a:p>
                  </a:txBody>
                  <a:tcPr/>
                </a:tc>
              </a:tr>
              <a:tr h="655960">
                <a:tc>
                  <a:txBody>
                    <a:bodyPr/>
                    <a:lstStyle/>
                    <a:p>
                      <a:r>
                        <a:rPr lang="ru-RU" dirty="0" smtClean="0"/>
                        <a:t>ср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чт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683467"/>
              </p:ext>
            </p:extLst>
          </p:nvPr>
        </p:nvGraphicFramePr>
        <p:xfrm>
          <a:off x="827584" y="4077072"/>
          <a:ext cx="3068814" cy="1311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2938"/>
                <a:gridCol w="1022938"/>
                <a:gridCol w="1022938"/>
              </a:tblGrid>
              <a:tr h="65596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месяц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январь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февраль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март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8236351"/>
              </p:ext>
            </p:extLst>
          </p:nvPr>
        </p:nvGraphicFramePr>
        <p:xfrm>
          <a:off x="5724128" y="908720"/>
          <a:ext cx="1823864" cy="1967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1932"/>
                <a:gridCol w="911932"/>
              </a:tblGrid>
              <a:tr h="655960">
                <a:tc rowSpan="3"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 </a:t>
                      </a:r>
                      <a:r>
                        <a:rPr lang="ru-RU" dirty="0" err="1" smtClean="0"/>
                        <a:t>кв</a:t>
                      </a:r>
                      <a:endParaRPr lang="ru-RU" dirty="0"/>
                    </a:p>
                  </a:txBody>
                  <a:tcPr/>
                </a:tc>
              </a:tr>
              <a:tr h="6559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 </a:t>
                      </a:r>
                      <a:r>
                        <a:rPr lang="ru-RU" dirty="0" err="1" smtClean="0"/>
                        <a:t>кв</a:t>
                      </a:r>
                      <a:endParaRPr lang="ru-RU" dirty="0"/>
                    </a:p>
                  </a:txBody>
                  <a:tcPr/>
                </a:tc>
              </a:tr>
              <a:tr h="6559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 </a:t>
                      </a:r>
                      <a:r>
                        <a:rPr lang="ru-RU" dirty="0" err="1" smtClean="0"/>
                        <a:t>кв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119179"/>
              </p:ext>
            </p:extLst>
          </p:nvPr>
        </p:nvGraphicFramePr>
        <p:xfrm>
          <a:off x="5143903" y="4365104"/>
          <a:ext cx="3068814" cy="1967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2938"/>
                <a:gridCol w="1022938"/>
                <a:gridCol w="1022938"/>
              </a:tblGrid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65596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596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11560" y="71186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Задание 1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148064" y="368473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Задание 2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01572" y="3491426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Задание 3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5115419" y="3500910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Задание 4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4272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238</Words>
  <Application>Microsoft Office PowerPoint</Application>
  <PresentationFormat>Экран (4:3)</PresentationFormat>
  <Paragraphs>85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5</cp:revision>
  <dcterms:created xsi:type="dcterms:W3CDTF">2019-04-08T07:02:53Z</dcterms:created>
  <dcterms:modified xsi:type="dcterms:W3CDTF">2019-04-08T07:57:04Z</dcterms:modified>
</cp:coreProperties>
</file>